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319" r:id="rId2"/>
    <p:sldId id="290" r:id="rId3"/>
    <p:sldId id="332" r:id="rId4"/>
    <p:sldId id="321" r:id="rId5"/>
    <p:sldId id="322" r:id="rId6"/>
    <p:sldId id="316" r:id="rId7"/>
    <p:sldId id="323" r:id="rId8"/>
    <p:sldId id="329" r:id="rId9"/>
    <p:sldId id="33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0033"/>
    <a:srgbClr val="000066"/>
    <a:srgbClr val="0000CC"/>
    <a:srgbClr val="CC0000"/>
    <a:srgbClr val="3333FF"/>
    <a:srgbClr val="00FF00"/>
    <a:srgbClr val="FFFF00"/>
    <a:srgbClr val="006600"/>
    <a:srgbClr val="6600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569" autoAdjust="0"/>
  </p:normalViewPr>
  <p:slideViewPr>
    <p:cSldViewPr>
      <p:cViewPr varScale="1">
        <p:scale>
          <a:sx n="69" d="100"/>
          <a:sy n="69" d="100"/>
        </p:scale>
        <p:origin x="-11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D3EF907-1D47-410B-AB3B-D51A1B01CF16}" type="datetimeFigureOut">
              <a:rPr lang="ru-RU" smtClean="0"/>
              <a:pPr/>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772BA6-3A15-44BE-933C-09E65D7C78F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3EF907-1D47-410B-AB3B-D51A1B01CF16}" type="datetimeFigureOut">
              <a:rPr lang="ru-RU" smtClean="0"/>
              <a:pPr/>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772BA6-3A15-44BE-933C-09E65D7C78F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3EF907-1D47-410B-AB3B-D51A1B01CF16}" type="datetimeFigureOut">
              <a:rPr lang="ru-RU" smtClean="0"/>
              <a:pPr/>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772BA6-3A15-44BE-933C-09E65D7C78F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3EF907-1D47-410B-AB3B-D51A1B01CF16}" type="datetimeFigureOut">
              <a:rPr lang="ru-RU" smtClean="0"/>
              <a:pPr/>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772BA6-3A15-44BE-933C-09E65D7C78F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D3EF907-1D47-410B-AB3B-D51A1B01CF16}" type="datetimeFigureOut">
              <a:rPr lang="ru-RU" smtClean="0"/>
              <a:pPr/>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772BA6-3A15-44BE-933C-09E65D7C78F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D3EF907-1D47-410B-AB3B-D51A1B01CF16}" type="datetimeFigureOut">
              <a:rPr lang="ru-RU" smtClean="0"/>
              <a:pPr/>
              <a:t>11.11.2021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772BA6-3A15-44BE-933C-09E65D7C78F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D3EF907-1D47-410B-AB3B-D51A1B01CF16}" type="datetimeFigureOut">
              <a:rPr lang="ru-RU" smtClean="0"/>
              <a:pPr/>
              <a:t>11.11.2021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C772BA6-3A15-44BE-933C-09E65D7C78F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D3EF907-1D47-410B-AB3B-D51A1B01CF16}" type="datetimeFigureOut">
              <a:rPr lang="ru-RU" smtClean="0"/>
              <a:pPr/>
              <a:t>11.11.2021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C772BA6-3A15-44BE-933C-09E65D7C78F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D3EF907-1D47-410B-AB3B-D51A1B01CF16}" type="datetimeFigureOut">
              <a:rPr lang="ru-RU" smtClean="0"/>
              <a:pPr/>
              <a:t>11.11.2021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C772BA6-3A15-44BE-933C-09E65D7C78F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D3EF907-1D47-410B-AB3B-D51A1B01CF16}" type="datetimeFigureOut">
              <a:rPr lang="ru-RU" smtClean="0"/>
              <a:pPr/>
              <a:t>11.11.2021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772BA6-3A15-44BE-933C-09E65D7C78F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D3EF907-1D47-410B-AB3B-D51A1B01CF16}" type="datetimeFigureOut">
              <a:rPr lang="ru-RU" smtClean="0"/>
              <a:pPr/>
              <a:t>11.11.2021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772BA6-3A15-44BE-933C-09E65D7C78F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EF907-1D47-410B-AB3B-D51A1B01CF16}" type="datetimeFigureOut">
              <a:rPr lang="ru-RU" smtClean="0"/>
              <a:pPr/>
              <a:t>11.11.2021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72BA6-3A15-44BE-933C-09E65D7C78F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476672"/>
            <a:ext cx="7488832" cy="738664"/>
          </a:xfrm>
          <a:prstGeom prst="rect">
            <a:avLst/>
          </a:prstGeom>
        </p:spPr>
        <p:txBody>
          <a:bodyPr wrap="square">
            <a:spAutoFit/>
          </a:bodyPr>
          <a:lstStyle/>
          <a:p>
            <a:pPr lvl="0" algn="ctr" fontAlgn="base">
              <a:spcBef>
                <a:spcPct val="0"/>
              </a:spcBef>
              <a:spcAft>
                <a:spcPct val="0"/>
              </a:spcAft>
            </a:pPr>
            <a:r>
              <a:rPr lang="kk-KZ" sz="1400" b="1" dirty="0" smtClean="0">
                <a:solidFill>
                  <a:srgbClr val="000066"/>
                </a:solidFill>
                <a:latin typeface="Times New Roman" pitchFamily="18" charset="0"/>
                <a:ea typeface="Times New Roman" pitchFamily="18" charset="0"/>
                <a:cs typeface="Times New Roman" pitchFamily="18" charset="0"/>
              </a:rPr>
              <a:t>«АҚТӨБЕ ОБЛЫСЫНЫҢ ДЕНСАУЛЫҚ САҚТАУ БАСҚАРМАСЫ» ММ</a:t>
            </a:r>
            <a:endParaRPr lang="ru-RU" sz="1400" dirty="0" smtClean="0">
              <a:solidFill>
                <a:srgbClr val="000066"/>
              </a:solidFill>
              <a:latin typeface="Times New Roman" pitchFamily="18" charset="0"/>
              <a:cs typeface="Times New Roman" pitchFamily="18" charset="0"/>
            </a:endParaRPr>
          </a:p>
          <a:p>
            <a:pPr lvl="0" algn="ctr" eaLnBrk="0" fontAlgn="base" hangingPunct="0">
              <a:spcBef>
                <a:spcPct val="0"/>
              </a:spcBef>
              <a:spcAft>
                <a:spcPct val="0"/>
              </a:spcAft>
            </a:pPr>
            <a:r>
              <a:rPr lang="kk-KZ" sz="1400" b="1" dirty="0" smtClean="0">
                <a:solidFill>
                  <a:srgbClr val="000066"/>
                </a:solidFill>
                <a:latin typeface="Times New Roman" pitchFamily="18" charset="0"/>
                <a:ea typeface="Times New Roman" pitchFamily="18" charset="0"/>
                <a:cs typeface="Times New Roman" pitchFamily="18" charset="0"/>
              </a:rPr>
              <a:t>ШЖҚ «КЕҢЕС ОДАҒЫНЫҢ БАТЫРЫ  МӘНШҮК   МӘМЕТОВА АТЫНДАҒЫ</a:t>
            </a:r>
            <a:endParaRPr lang="ru-RU" sz="1400" dirty="0" smtClean="0">
              <a:solidFill>
                <a:srgbClr val="000066"/>
              </a:solidFill>
              <a:latin typeface="Times New Roman" pitchFamily="18" charset="0"/>
              <a:cs typeface="Times New Roman" pitchFamily="18" charset="0"/>
            </a:endParaRPr>
          </a:p>
          <a:p>
            <a:pPr lvl="0" algn="ctr" eaLnBrk="0" fontAlgn="base" hangingPunct="0">
              <a:spcBef>
                <a:spcPct val="0"/>
              </a:spcBef>
              <a:spcAft>
                <a:spcPct val="0"/>
              </a:spcAft>
            </a:pPr>
            <a:r>
              <a:rPr lang="kk-KZ" sz="1400" b="1" dirty="0" smtClean="0">
                <a:solidFill>
                  <a:srgbClr val="000066"/>
                </a:solidFill>
                <a:latin typeface="Times New Roman" pitchFamily="18" charset="0"/>
                <a:ea typeface="Times New Roman" pitchFamily="18" charset="0"/>
                <a:cs typeface="Times New Roman" pitchFamily="18" charset="0"/>
              </a:rPr>
              <a:t> АҚТӨБЕ  ЖОҒАРЫ МЕДИЦИНАЛЫҚ  КОЛЛЕДЖІ»  МКК</a:t>
            </a:r>
            <a:endParaRPr lang="kk-KZ" sz="1400" dirty="0" smtClean="0">
              <a:solidFill>
                <a:srgbClr val="000066"/>
              </a:solidFill>
              <a:latin typeface="Times New Roman" pitchFamily="18" charset="0"/>
              <a:cs typeface="Times New Roman" pitchFamily="18" charset="0"/>
            </a:endParaRPr>
          </a:p>
        </p:txBody>
      </p:sp>
      <p:pic>
        <p:nvPicPr>
          <p:cNvPr id="4099" name="Picture 3" descr="C:\Users\admin\Desktop\БА\images (6).jpg"/>
          <p:cNvPicPr>
            <a:picLocks noChangeAspect="1" noChangeArrowheads="1"/>
          </p:cNvPicPr>
          <p:nvPr/>
        </p:nvPicPr>
        <p:blipFill>
          <a:blip r:embed="rId2" cstate="print"/>
          <a:srcRect/>
          <a:stretch>
            <a:fillRect/>
          </a:stretch>
        </p:blipFill>
        <p:spPr bwMode="auto">
          <a:xfrm>
            <a:off x="3059832" y="3284984"/>
            <a:ext cx="2758088" cy="3096344"/>
          </a:xfrm>
          <a:prstGeom prst="ellipse">
            <a:avLst/>
          </a:prstGeom>
          <a:ln>
            <a:noFill/>
          </a:ln>
          <a:effectLst>
            <a:softEdge rad="112500"/>
          </a:effectLst>
        </p:spPr>
      </p:pic>
      <p:sp>
        <p:nvSpPr>
          <p:cNvPr id="9" name="Прямоугольник 8"/>
          <p:cNvSpPr/>
          <p:nvPr/>
        </p:nvSpPr>
        <p:spPr>
          <a:xfrm>
            <a:off x="1475656" y="1988840"/>
            <a:ext cx="6084168" cy="1200329"/>
          </a:xfrm>
          <a:prstGeom prst="rect">
            <a:avLst/>
          </a:prstGeom>
        </p:spPr>
        <p:txBody>
          <a:bodyPr wrap="square">
            <a:spAutoFit/>
          </a:bodyPr>
          <a:lstStyle/>
          <a:p>
            <a:pPr algn="ctr"/>
            <a:r>
              <a:rPr lang="kk-KZ" b="1" dirty="0" smtClean="0">
                <a:solidFill>
                  <a:srgbClr val="990033"/>
                </a:solidFill>
                <a:latin typeface="Times New Roman" pitchFamily="18" charset="0"/>
                <a:cs typeface="Times New Roman" pitchFamily="18" charset="0"/>
              </a:rPr>
              <a:t>09110200 «ОРТОПЕДИЯЛЫҚ СТОМАТОЛОГИЯ»</a:t>
            </a:r>
          </a:p>
          <a:p>
            <a:pPr algn="ctr"/>
            <a:r>
              <a:rPr lang="kk-KZ" b="1" dirty="0" smtClean="0">
                <a:solidFill>
                  <a:srgbClr val="990033"/>
                </a:solidFill>
                <a:latin typeface="Times New Roman" pitchFamily="18" charset="0"/>
                <a:cs typeface="Times New Roman" pitchFamily="18" charset="0"/>
              </a:rPr>
              <a:t> МАМАНДЫҒЫ </a:t>
            </a:r>
          </a:p>
          <a:p>
            <a:pPr algn="ctr"/>
            <a:r>
              <a:rPr lang="kk-KZ" b="1" dirty="0" smtClean="0">
                <a:solidFill>
                  <a:srgbClr val="990033"/>
                </a:solidFill>
                <a:latin typeface="Times New Roman" pitchFamily="18" charset="0"/>
                <a:cs typeface="Times New Roman" pitchFamily="18" charset="0"/>
              </a:rPr>
              <a:t>4S09110201 «ТІС ТЕХНИГІ» БІЛІКТІЛІГІ</a:t>
            </a:r>
            <a:endParaRPr lang="ru-RU" dirty="0" smtClean="0">
              <a:solidFill>
                <a:srgbClr val="990033"/>
              </a:solidFill>
              <a:latin typeface="Times New Roman" pitchFamily="18" charset="0"/>
              <a:cs typeface="Times New Roman" pitchFamily="18" charset="0"/>
            </a:endParaRPr>
          </a:p>
          <a:p>
            <a:endParaRPr lang="ru-RU" dirty="0">
              <a:solidFill>
                <a:srgbClr val="990033"/>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404664"/>
            <a:ext cx="7143800" cy="3477875"/>
          </a:xfrm>
          <a:prstGeom prst="rect">
            <a:avLst/>
          </a:prstGeom>
        </p:spPr>
        <p:txBody>
          <a:bodyPr wrap="square">
            <a:spAutoFit/>
          </a:bodyPr>
          <a:lstStyle/>
          <a:p>
            <a:pPr algn="just"/>
            <a:r>
              <a:rPr lang="kk-KZ" dirty="0" smtClean="0"/>
              <a:t>	</a:t>
            </a:r>
            <a:r>
              <a:rPr lang="kk-KZ" sz="2000" b="1" dirty="0" smtClean="0">
                <a:solidFill>
                  <a:srgbClr val="000066"/>
                </a:solidFill>
                <a:latin typeface="Times New Roman" pitchFamily="18" charset="0"/>
                <a:cs typeface="Times New Roman" pitchFamily="18" charset="0"/>
              </a:rPr>
              <a:t>Н.Назарбаев «Қазақстан жолы 2050: Бір мақсат, бір мүдде, бір болашақ» жолдауында қоғамның алдағы міндеттерінің қатарында мүмкіндігі шектеулі азаматтар үшін кедергісіз аймақ құру міндетін алға тартты, олардың көпшілігі мемлекет мүддесі үшін жұмыс істей алатындығын атап өтті, қоғам үшін пайдалы болу, өмірде өзін-өзі орындау.</a:t>
            </a:r>
            <a:endParaRPr lang="ru-RU" sz="2000" b="1" dirty="0" smtClean="0">
              <a:solidFill>
                <a:srgbClr val="000066"/>
              </a:solidFill>
              <a:latin typeface="Times New Roman" pitchFamily="18" charset="0"/>
              <a:cs typeface="Times New Roman" pitchFamily="18" charset="0"/>
            </a:endParaRPr>
          </a:p>
          <a:p>
            <a:pPr algn="just"/>
            <a:r>
              <a:rPr lang="kk-KZ" sz="2000" b="1" dirty="0" smtClean="0">
                <a:solidFill>
                  <a:srgbClr val="000066"/>
                </a:solidFill>
                <a:latin typeface="Times New Roman" pitchFamily="18" charset="0"/>
                <a:cs typeface="Times New Roman" pitchFamily="18" charset="0"/>
              </a:rPr>
              <a:t>	 2018-2019 оқу жылында мемлекеттік тапсырыс негізінде "Ортопедиялық стоматология" мамандығы, "Тіс технигі" біліктілігі бойынша есту қабілеті төмен және есту қабілеті нашар мүгедектерге арналған топ қабылданды.</a:t>
            </a:r>
            <a:endParaRPr lang="ru-RU" sz="2000" b="1" dirty="0">
              <a:solidFill>
                <a:srgbClr val="000066"/>
              </a:solidFill>
              <a:latin typeface="Times New Roman" pitchFamily="18" charset="0"/>
              <a:cs typeface="Times New Roman" pitchFamily="18" charset="0"/>
            </a:endParaRPr>
          </a:p>
        </p:txBody>
      </p:sp>
      <p:pic>
        <p:nvPicPr>
          <p:cNvPr id="3" name="Picture 2" descr="C:\Users\admin\Desktop\БА\Без названия.png"/>
          <p:cNvPicPr>
            <a:picLocks noChangeAspect="1" noChangeArrowheads="1"/>
          </p:cNvPicPr>
          <p:nvPr/>
        </p:nvPicPr>
        <p:blipFill>
          <a:blip r:embed="rId2" cstate="print"/>
          <a:srcRect l="46078" r="4902"/>
          <a:stretch>
            <a:fillRect/>
          </a:stretch>
        </p:blipFill>
        <p:spPr bwMode="auto">
          <a:xfrm>
            <a:off x="0" y="0"/>
            <a:ext cx="1368152" cy="6858000"/>
          </a:xfrm>
          <a:prstGeom prst="rect">
            <a:avLst/>
          </a:prstGeom>
          <a:noFill/>
        </p:spPr>
      </p:pic>
      <p:pic>
        <p:nvPicPr>
          <p:cNvPr id="4" name="Picture 2" descr="C:\Users\admin\Desktop\БА\i-7424927-0.jpg"/>
          <p:cNvPicPr>
            <a:picLocks noChangeAspect="1" noChangeArrowheads="1"/>
          </p:cNvPicPr>
          <p:nvPr/>
        </p:nvPicPr>
        <p:blipFill>
          <a:blip r:embed="rId3" cstate="print"/>
          <a:srcRect b="9658"/>
          <a:stretch>
            <a:fillRect/>
          </a:stretch>
        </p:blipFill>
        <p:spPr bwMode="auto">
          <a:xfrm>
            <a:off x="2915816" y="4005064"/>
            <a:ext cx="4248472" cy="249289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esktop\БА\Без названия.png"/>
          <p:cNvPicPr>
            <a:picLocks noGrp="1" noChangeAspect="1" noChangeArrowheads="1"/>
          </p:cNvPicPr>
          <p:nvPr>
            <p:ph idx="1"/>
          </p:nvPr>
        </p:nvPicPr>
        <p:blipFill>
          <a:blip r:embed="rId2" cstate="print"/>
          <a:srcRect l="46078" r="4902"/>
          <a:stretch>
            <a:fillRect/>
          </a:stretch>
        </p:blipFill>
        <p:spPr bwMode="auto">
          <a:xfrm>
            <a:off x="0" y="0"/>
            <a:ext cx="1368152" cy="6858000"/>
          </a:xfrm>
          <a:prstGeom prst="rect">
            <a:avLst/>
          </a:prstGeom>
          <a:noFill/>
        </p:spPr>
      </p:pic>
      <p:sp>
        <p:nvSpPr>
          <p:cNvPr id="5" name="Прямоугольник 4"/>
          <p:cNvSpPr/>
          <p:nvPr/>
        </p:nvSpPr>
        <p:spPr>
          <a:xfrm>
            <a:off x="1763688" y="1556792"/>
            <a:ext cx="7056784" cy="338554"/>
          </a:xfrm>
          <a:prstGeom prst="rect">
            <a:avLst/>
          </a:prstGeom>
          <a:noFill/>
        </p:spPr>
        <p:txBody>
          <a:bodyPr wrap="square" lIns="91440" tIns="45720" rIns="91440" bIns="45720">
            <a:spAutoFit/>
          </a:bodyPr>
          <a:lstStyle/>
          <a:p>
            <a:pPr algn="just"/>
            <a:r>
              <a:rPr lang="kk-KZ" sz="1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ru-RU" sz="1600" b="1" cap="all" spc="0" dirty="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endParaRPr>
          </a:p>
        </p:txBody>
      </p:sp>
      <p:sp>
        <p:nvSpPr>
          <p:cNvPr id="6" name="Прямоугольник 5"/>
          <p:cNvSpPr/>
          <p:nvPr/>
        </p:nvSpPr>
        <p:spPr>
          <a:xfrm>
            <a:off x="1835696" y="764704"/>
            <a:ext cx="6768752" cy="307777"/>
          </a:xfrm>
          <a:prstGeom prst="rect">
            <a:avLst/>
          </a:prstGeom>
        </p:spPr>
        <p:txBody>
          <a:bodyPr wrap="square">
            <a:spAutoFit/>
          </a:bodyPr>
          <a:lstStyle/>
          <a:p>
            <a:pPr algn="just"/>
            <a:r>
              <a:rPr lang="kk-KZ" sz="1400" b="1" dirty="0" smtClean="0">
                <a:solidFill>
                  <a:srgbClr val="000066"/>
                </a:solidFill>
                <a:latin typeface="Times New Roman" pitchFamily="18" charset="0"/>
                <a:cs typeface="Times New Roman" pitchFamily="18" charset="0"/>
              </a:rPr>
              <a:t>	</a:t>
            </a:r>
            <a:endParaRPr lang="ru-RU" sz="1400" b="1" dirty="0">
              <a:solidFill>
                <a:srgbClr val="000066"/>
              </a:solidFill>
              <a:latin typeface="Times New Roman" pitchFamily="18" charset="0"/>
              <a:cs typeface="Times New Roman" pitchFamily="18" charset="0"/>
            </a:endParaRPr>
          </a:p>
        </p:txBody>
      </p:sp>
      <p:sp>
        <p:nvSpPr>
          <p:cNvPr id="7" name="Прямоугольник 6"/>
          <p:cNvSpPr/>
          <p:nvPr/>
        </p:nvSpPr>
        <p:spPr>
          <a:xfrm>
            <a:off x="1979712" y="764704"/>
            <a:ext cx="6462464" cy="3108543"/>
          </a:xfrm>
          <a:prstGeom prst="rect">
            <a:avLst/>
          </a:prstGeom>
        </p:spPr>
        <p:txBody>
          <a:bodyPr wrap="square">
            <a:spAutoFit/>
          </a:bodyPr>
          <a:lstStyle/>
          <a:p>
            <a:pPr algn="just"/>
            <a:r>
              <a:rPr lang="kk-KZ" sz="1400" b="1" cap="all" dirty="0" smtClean="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latin typeface="Times New Roman" pitchFamily="18" charset="0"/>
                <a:ea typeface="Times New Roman" pitchFamily="18" charset="0"/>
                <a:cs typeface="Times New Roman" pitchFamily="18" charset="0"/>
              </a:rPr>
              <a:t> «Ортопедиялық стоматология» мамандығына сабақ жүргізу барысында оқытушымен қатар білікті сурдоаудармашы жұмыс істейді, ол оқу материалын түсіндіруді ым-ишарамен сүйемелдейді және оны студенттерге меңгеруге көмектеседі. </a:t>
            </a:r>
          </a:p>
          <a:p>
            <a:pPr algn="just"/>
            <a:endParaRPr lang="kk-KZ" sz="1400" b="1" cap="all" dirty="0" smtClean="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latin typeface="Times New Roman" pitchFamily="18" charset="0"/>
              <a:ea typeface="Times New Roman" pitchFamily="18" charset="0"/>
              <a:cs typeface="Times New Roman" pitchFamily="18" charset="0"/>
            </a:endParaRPr>
          </a:p>
          <a:p>
            <a:pPr algn="just"/>
            <a:r>
              <a:rPr lang="kk-KZ" sz="1400" b="1" cap="all" dirty="0" smtClean="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latin typeface="Times New Roman" pitchFamily="18" charset="0"/>
                <a:ea typeface="Times New Roman" pitchFamily="18" charset="0"/>
                <a:cs typeface="Times New Roman" pitchFamily="18" charset="0"/>
              </a:rPr>
              <a:t>	Оқытушылар әр түрлі деңгейдегі тапсырмаларды қамтитын және оқу материалын қолжетімді түрде беретін бейімделген оқу құралдарын әзірлейді. </a:t>
            </a:r>
          </a:p>
          <a:p>
            <a:pPr algn="just"/>
            <a:endParaRPr lang="kk-KZ" sz="1400" b="1" cap="all" dirty="0" smtClean="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latin typeface="Times New Roman" pitchFamily="18" charset="0"/>
              <a:ea typeface="Times New Roman" pitchFamily="18" charset="0"/>
              <a:cs typeface="Times New Roman" pitchFamily="18" charset="0"/>
            </a:endParaRPr>
          </a:p>
          <a:p>
            <a:pPr algn="just"/>
            <a:r>
              <a:rPr lang="kk-KZ" sz="1400" b="1" cap="all" dirty="0" smtClean="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latin typeface="Times New Roman" pitchFamily="18" charset="0"/>
                <a:ea typeface="Times New Roman" pitchFamily="18" charset="0"/>
                <a:cs typeface="Times New Roman" pitchFamily="18" charset="0"/>
              </a:rPr>
              <a:t>	Ақпараттық компьютерлік технологиялар белсенді қолданылады: интерактивті тапсырмалар, компьютерлік бағдарламаларды оқыту және бақылау, сурдофон және т. б.</a:t>
            </a:r>
            <a:endParaRPr lang="ru-RU" sz="1400" dirty="0"/>
          </a:p>
        </p:txBody>
      </p:sp>
      <p:sp>
        <p:nvSpPr>
          <p:cNvPr id="13314" name="AutoShape 2" descr="https://optimalhearing.com/wp-content/uploads/2019/10/american-sign-langua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 name="Рисунок 8" descr="http://lcd-lebanon.org/wp-content/uploads/2007/05/Hand-Shape-of-SL-for-cover.jpg"/>
          <p:cNvPicPr/>
          <p:nvPr/>
        </p:nvPicPr>
        <p:blipFill>
          <a:blip r:embed="rId3" cstate="print"/>
          <a:srcRect/>
          <a:stretch>
            <a:fillRect/>
          </a:stretch>
        </p:blipFill>
        <p:spPr bwMode="auto">
          <a:xfrm>
            <a:off x="4143372" y="4071942"/>
            <a:ext cx="2214578" cy="22281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БА\Без названия.png"/>
          <p:cNvPicPr>
            <a:picLocks noGrp="1" noChangeAspect="1" noChangeArrowheads="1"/>
          </p:cNvPicPr>
          <p:nvPr>
            <p:ph idx="1"/>
          </p:nvPr>
        </p:nvPicPr>
        <p:blipFill>
          <a:blip r:embed="rId2" cstate="print"/>
          <a:srcRect/>
          <a:stretch>
            <a:fillRect/>
          </a:stretch>
        </p:blipFill>
        <p:spPr bwMode="auto">
          <a:xfrm>
            <a:off x="3995936" y="0"/>
            <a:ext cx="5148064" cy="6858000"/>
          </a:xfrm>
          <a:prstGeom prst="rect">
            <a:avLst/>
          </a:prstGeom>
          <a:noFill/>
        </p:spPr>
      </p:pic>
      <p:pic>
        <p:nvPicPr>
          <p:cNvPr id="5" name="Picture 2" descr="C:\Users\admin\Desktop\БА\image-16.jpg"/>
          <p:cNvPicPr>
            <a:picLocks noChangeAspect="1" noChangeArrowheads="1"/>
          </p:cNvPicPr>
          <p:nvPr/>
        </p:nvPicPr>
        <p:blipFill>
          <a:blip r:embed="rId3" cstate="print"/>
          <a:srcRect l="62600" t="34600" r="4851" b="33200"/>
          <a:stretch>
            <a:fillRect/>
          </a:stretch>
        </p:blipFill>
        <p:spPr bwMode="auto">
          <a:xfrm>
            <a:off x="1475656" y="188640"/>
            <a:ext cx="1327912" cy="1368152"/>
          </a:xfrm>
          <a:prstGeom prst="rect">
            <a:avLst/>
          </a:prstGeom>
          <a:noFill/>
        </p:spPr>
      </p:pic>
      <p:pic>
        <p:nvPicPr>
          <p:cNvPr id="6" name="Picture 3"/>
          <p:cNvPicPr>
            <a:picLocks noChangeAspect="1" noChangeArrowheads="1"/>
          </p:cNvPicPr>
          <p:nvPr/>
        </p:nvPicPr>
        <p:blipFill>
          <a:blip r:embed="rId4" cstate="print">
            <a:lum bright="10000"/>
          </a:blip>
          <a:srcRect/>
          <a:stretch>
            <a:fillRect/>
          </a:stretch>
        </p:blipFill>
        <p:spPr bwMode="auto">
          <a:xfrm>
            <a:off x="4355976" y="548680"/>
            <a:ext cx="4262414" cy="3196811"/>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5" cstate="print">
            <a:lum bright="10000"/>
          </a:blip>
          <a:srcRect/>
          <a:stretch>
            <a:fillRect/>
          </a:stretch>
        </p:blipFill>
        <p:spPr bwMode="auto">
          <a:xfrm>
            <a:off x="323528" y="3356992"/>
            <a:ext cx="3456383" cy="2825757"/>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0" y="1628800"/>
            <a:ext cx="4067944" cy="1107996"/>
          </a:xfrm>
          <a:prstGeom prst="rect">
            <a:avLst/>
          </a:prstGeom>
        </p:spPr>
        <p:txBody>
          <a:bodyPr wrap="square">
            <a:spAutoFit/>
          </a:bodyPr>
          <a:lstStyle/>
          <a:p>
            <a:pPr algn="ctr"/>
            <a:r>
              <a:rPr lang="kk-KZ" sz="1100" b="1" dirty="0" smtClean="0">
                <a:solidFill>
                  <a:srgbClr val="0000CC"/>
                </a:solidFill>
                <a:latin typeface="Times New Roman" pitchFamily="18" charset="0"/>
                <a:ea typeface="Times New Roman" pitchFamily="18" charset="0"/>
                <a:cs typeface="Times New Roman" pitchFamily="18" charset="0"/>
              </a:rPr>
              <a:t> 2019 ЖЫЛЫ «ОРТОПЕДИЯЛЫҚ СТОМАТОЛОГИЯ» </a:t>
            </a:r>
          </a:p>
          <a:p>
            <a:pPr algn="ctr"/>
            <a:r>
              <a:rPr lang="kk-KZ" sz="1100" b="1" dirty="0" smtClean="0">
                <a:solidFill>
                  <a:srgbClr val="0000CC"/>
                </a:solidFill>
                <a:latin typeface="Times New Roman" pitchFamily="18" charset="0"/>
                <a:ea typeface="Times New Roman" pitchFamily="18" charset="0"/>
                <a:cs typeface="Times New Roman" pitchFamily="18" charset="0"/>
              </a:rPr>
              <a:t>МАМАНДЫҒЫНА ТАРИХ ПӘНІНІҢ ОҚЫТУШЫСЫ А.К.ДИЛЬМУХАМЕДОВА ҚАЗАҚСТАН ТАРИХЫ ПӘНІНЕН «КАЗАХСКОЕ ХАНСТВО ВО ВТОРОЙ ПОЛОВИНЕ  ХҮІ ВЕКА» ТАҚЫРЫБЫНДА </a:t>
            </a:r>
          </a:p>
          <a:p>
            <a:pPr algn="ctr"/>
            <a:r>
              <a:rPr lang="kk-KZ" sz="1100" b="1" dirty="0" smtClean="0">
                <a:solidFill>
                  <a:srgbClr val="0000CC"/>
                </a:solidFill>
                <a:latin typeface="Times New Roman" pitchFamily="18" charset="0"/>
                <a:ea typeface="Times New Roman" pitchFamily="18" charset="0"/>
                <a:cs typeface="Times New Roman" pitchFamily="18" charset="0"/>
              </a:rPr>
              <a:t>АШЫҚ  САБАҚ ӨТКІЗДІ.</a:t>
            </a:r>
            <a:endParaRPr lang="ru-RU" sz="1100" b="1" dirty="0">
              <a:solidFill>
                <a:srgbClr val="0000CC"/>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БА\Без названия.png"/>
          <p:cNvPicPr>
            <a:picLocks noGrp="1" noChangeAspect="1" noChangeArrowheads="1"/>
          </p:cNvPicPr>
          <p:nvPr>
            <p:ph idx="1"/>
          </p:nvPr>
        </p:nvPicPr>
        <p:blipFill>
          <a:blip r:embed="rId2" cstate="print"/>
          <a:srcRect/>
          <a:stretch>
            <a:fillRect/>
          </a:stretch>
        </p:blipFill>
        <p:spPr bwMode="auto">
          <a:xfrm>
            <a:off x="3995936" y="0"/>
            <a:ext cx="5148064" cy="6858000"/>
          </a:xfrm>
          <a:prstGeom prst="rect">
            <a:avLst/>
          </a:prstGeom>
          <a:noFill/>
        </p:spPr>
      </p:pic>
      <p:pic>
        <p:nvPicPr>
          <p:cNvPr id="5" name="Picture 2" descr="C:\Users\admin\Desktop\БА\image-16.jpg"/>
          <p:cNvPicPr>
            <a:picLocks noChangeAspect="1" noChangeArrowheads="1"/>
          </p:cNvPicPr>
          <p:nvPr/>
        </p:nvPicPr>
        <p:blipFill>
          <a:blip r:embed="rId3" cstate="print"/>
          <a:srcRect l="62600" t="34600" r="4851" b="33200"/>
          <a:stretch>
            <a:fillRect/>
          </a:stretch>
        </p:blipFill>
        <p:spPr bwMode="auto">
          <a:xfrm>
            <a:off x="179512" y="188640"/>
            <a:ext cx="1183896" cy="1152128"/>
          </a:xfrm>
          <a:prstGeom prst="rect">
            <a:avLst/>
          </a:prstGeom>
          <a:noFill/>
        </p:spPr>
      </p:pic>
      <p:sp>
        <p:nvSpPr>
          <p:cNvPr id="8" name="Прямоугольник 7"/>
          <p:cNvSpPr/>
          <p:nvPr/>
        </p:nvSpPr>
        <p:spPr>
          <a:xfrm>
            <a:off x="0" y="1484784"/>
            <a:ext cx="4067944" cy="261610"/>
          </a:xfrm>
          <a:prstGeom prst="rect">
            <a:avLst/>
          </a:prstGeom>
        </p:spPr>
        <p:txBody>
          <a:bodyPr wrap="square">
            <a:spAutoFit/>
          </a:bodyPr>
          <a:lstStyle/>
          <a:p>
            <a:pPr algn="ctr"/>
            <a:r>
              <a:rPr lang="kk-KZ" sz="1100" b="1" dirty="0" smtClean="0">
                <a:solidFill>
                  <a:srgbClr val="0000CC"/>
                </a:solidFill>
                <a:latin typeface="Times New Roman" pitchFamily="18" charset="0"/>
                <a:ea typeface="Times New Roman" pitchFamily="18" charset="0"/>
                <a:cs typeface="Times New Roman" pitchFamily="18" charset="0"/>
              </a:rPr>
              <a:t> </a:t>
            </a:r>
            <a:endParaRPr lang="ru-RU" sz="1100" b="1" dirty="0">
              <a:solidFill>
                <a:srgbClr val="0000CC"/>
              </a:solidFill>
            </a:endParaRPr>
          </a:p>
        </p:txBody>
      </p:sp>
      <p:pic>
        <p:nvPicPr>
          <p:cNvPr id="9" name="Picture 2"/>
          <p:cNvPicPr>
            <a:picLocks noChangeAspect="1" noChangeArrowheads="1"/>
          </p:cNvPicPr>
          <p:nvPr/>
        </p:nvPicPr>
        <p:blipFill>
          <a:blip r:embed="rId4" cstate="print"/>
          <a:srcRect b="6751"/>
          <a:stretch>
            <a:fillRect/>
          </a:stretch>
        </p:blipFill>
        <p:spPr bwMode="auto">
          <a:xfrm>
            <a:off x="467544" y="2708920"/>
            <a:ext cx="3240360" cy="3816424"/>
          </a:xfrm>
          <a:prstGeom prst="rect">
            <a:avLst/>
          </a:prstGeom>
          <a:ln>
            <a:noFill/>
          </a:ln>
          <a:effectLst>
            <a:outerShdw blurRad="292100" dist="139700" dir="2700000" algn="tl" rotWithShape="0">
              <a:srgbClr val="333333">
                <a:alpha val="65000"/>
              </a:srgbClr>
            </a:outerShdw>
          </a:effectLst>
        </p:spPr>
      </p:pic>
      <p:pic>
        <p:nvPicPr>
          <p:cNvPr id="10" name="Picture 5"/>
          <p:cNvPicPr>
            <a:picLocks noChangeAspect="1" noChangeArrowheads="1"/>
          </p:cNvPicPr>
          <p:nvPr/>
        </p:nvPicPr>
        <p:blipFill>
          <a:blip r:embed="rId5" cstate="print">
            <a:lum bright="10000"/>
          </a:blip>
          <a:srcRect t="15385"/>
          <a:stretch>
            <a:fillRect/>
          </a:stretch>
        </p:blipFill>
        <p:spPr bwMode="auto">
          <a:xfrm>
            <a:off x="4499992" y="404664"/>
            <a:ext cx="4176464" cy="3600400"/>
          </a:xfrm>
          <a:prstGeom prst="rect">
            <a:avLst/>
          </a:prstGeom>
          <a:ln>
            <a:noFill/>
          </a:ln>
          <a:effectLst>
            <a:outerShdw blurRad="292100" dist="139700" dir="2700000" algn="tl" rotWithShape="0">
              <a:srgbClr val="333333">
                <a:alpha val="65000"/>
              </a:srgbClr>
            </a:outerShdw>
          </a:effectLst>
        </p:spPr>
      </p:pic>
      <p:sp>
        <p:nvSpPr>
          <p:cNvPr id="11" name="Прямоугольник 10"/>
          <p:cNvSpPr/>
          <p:nvPr/>
        </p:nvSpPr>
        <p:spPr>
          <a:xfrm>
            <a:off x="1259632" y="260648"/>
            <a:ext cx="2592288" cy="2215991"/>
          </a:xfrm>
          <a:prstGeom prst="rect">
            <a:avLst/>
          </a:prstGeom>
        </p:spPr>
        <p:txBody>
          <a:bodyPr wrap="square">
            <a:spAutoFit/>
          </a:bodyPr>
          <a:lstStyle/>
          <a:p>
            <a:pPr algn="ctr"/>
            <a:r>
              <a:rPr lang="kk-KZ" dirty="0" smtClean="0">
                <a:latin typeface="Times New Roman" pitchFamily="18" charset="0"/>
                <a:ea typeface="Times New Roman" pitchFamily="18" charset="0"/>
                <a:cs typeface="Times New Roman" pitchFamily="18" charset="0"/>
              </a:rPr>
              <a:t> </a:t>
            </a:r>
            <a:r>
              <a:rPr lang="kk-KZ" sz="1200" b="1" dirty="0" smtClean="0">
                <a:solidFill>
                  <a:srgbClr val="000066"/>
                </a:solidFill>
                <a:latin typeface="Times New Roman" pitchFamily="18" charset="0"/>
                <a:ea typeface="Times New Roman" pitchFamily="18" charset="0"/>
                <a:cs typeface="Times New Roman" pitchFamily="18" charset="0"/>
              </a:rPr>
              <a:t>"Жастар жылына" </a:t>
            </a:r>
          </a:p>
          <a:p>
            <a:pPr algn="ctr"/>
            <a:r>
              <a:rPr lang="kk-KZ" sz="1200" b="1" dirty="0" smtClean="0">
                <a:solidFill>
                  <a:srgbClr val="000066"/>
                </a:solidFill>
                <a:latin typeface="Times New Roman" pitchFamily="18" charset="0"/>
                <a:ea typeface="Times New Roman" pitchFamily="18" charset="0"/>
                <a:cs typeface="Times New Roman" pitchFamily="18" charset="0"/>
              </a:rPr>
              <a:t>және  Ақтөбенің 150 жылдығына арналған "Болашақ - білімді жастар қолында" атты республикалық </a:t>
            </a:r>
          </a:p>
          <a:p>
            <a:pPr algn="ctr"/>
            <a:r>
              <a:rPr lang="kk-KZ" sz="1200" b="1" dirty="0" smtClean="0">
                <a:solidFill>
                  <a:srgbClr val="000066"/>
                </a:solidFill>
                <a:latin typeface="Times New Roman" pitchFamily="18" charset="0"/>
                <a:ea typeface="Times New Roman" pitchFamily="18" charset="0"/>
                <a:cs typeface="Times New Roman" pitchFamily="18" charset="0"/>
              </a:rPr>
              <a:t>онлайн - апталықта арнайы пән оқытушысы С.Н.Тоганаков </a:t>
            </a:r>
          </a:p>
          <a:p>
            <a:pPr algn="ctr"/>
            <a:r>
              <a:rPr lang="kk-KZ" sz="1200" b="1" dirty="0" smtClean="0">
                <a:solidFill>
                  <a:srgbClr val="000066"/>
                </a:solidFill>
                <a:latin typeface="Times New Roman" pitchFamily="18" charset="0"/>
                <a:ea typeface="Times New Roman" pitchFamily="18" charset="0"/>
                <a:cs typeface="Times New Roman" pitchFamily="18" charset="0"/>
              </a:rPr>
              <a:t>112 топта «Снятие слепков и отливка моделей» тақырыбында онлайн-ашық сабақ өткізді. </a:t>
            </a:r>
            <a:r>
              <a:rPr lang="kk-KZ" sz="1200" b="1" dirty="0" smtClean="0">
                <a:solidFill>
                  <a:srgbClr val="FF0000"/>
                </a:solidFill>
                <a:latin typeface="Times New Roman" pitchFamily="18" charset="0"/>
                <a:ea typeface="Times New Roman" pitchFamily="18" charset="0"/>
                <a:cs typeface="Times New Roman" pitchFamily="18" charset="0"/>
              </a:rPr>
              <a:t>Ссылка ВИДЕО</a:t>
            </a:r>
            <a:endParaRPr lang="ru-RU" sz="12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323528" y="4005064"/>
            <a:ext cx="4464496"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kk-KZ" b="1" i="0" u="none" strike="noStrike" cap="none" normalizeH="0" baseline="0" dirty="0" smtClean="0">
                <a:ln>
                  <a:noFill/>
                </a:ln>
                <a:solidFill>
                  <a:srgbClr val="000066"/>
                </a:solidFill>
                <a:effectLst/>
                <a:latin typeface="Times New Roman" pitchFamily="18" charset="0"/>
                <a:ea typeface="Times New Roman" pitchFamily="18" charset="0"/>
                <a:cs typeface="Times New Roman" pitchFamily="18" charset="0"/>
              </a:rPr>
              <a:t>  </a:t>
            </a:r>
            <a:r>
              <a:rPr kumimoji="0" lang="kk-KZ" sz="1600" b="1" i="0" u="none" strike="noStrike" cap="none" normalizeH="0" baseline="0" dirty="0" smtClean="0">
                <a:ln>
                  <a:noFill/>
                </a:ln>
                <a:solidFill>
                  <a:srgbClr val="000066"/>
                </a:solidFill>
                <a:effectLst/>
                <a:latin typeface="Times New Roman" pitchFamily="18" charset="0"/>
                <a:ea typeface="Times New Roman" pitchFamily="18" charset="0"/>
                <a:cs typeface="Times New Roman" pitchFamily="18" charset="0"/>
              </a:rPr>
              <a:t>2020 жылдың 18 қарашасында </a:t>
            </a:r>
          </a:p>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kk-KZ" sz="1600" b="1" i="0" u="none" strike="noStrike" cap="none" normalizeH="0" baseline="0" dirty="0" smtClean="0">
                <a:ln>
                  <a:noFill/>
                </a:ln>
                <a:solidFill>
                  <a:srgbClr val="000066"/>
                </a:solidFill>
                <a:effectLst/>
                <a:latin typeface="Times New Roman" pitchFamily="18" charset="0"/>
                <a:ea typeface="Times New Roman" pitchFamily="18" charset="0"/>
                <a:cs typeface="Times New Roman" pitchFamily="18" charset="0"/>
              </a:rPr>
              <a:t>114 "Ортопедиялық стоматология" мамандығының топ жетекшісі Л.Е.Абдуллина </a:t>
            </a:r>
          </a:p>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kk-KZ" sz="1600" b="1" i="0" u="none" strike="noStrike" cap="none" normalizeH="0" baseline="0" dirty="0" smtClean="0">
                <a:ln>
                  <a:noFill/>
                </a:ln>
                <a:solidFill>
                  <a:srgbClr val="990033"/>
                </a:solidFill>
                <a:effectLst/>
                <a:latin typeface="Times New Roman" pitchFamily="18" charset="0"/>
                <a:ea typeface="Times New Roman" pitchFamily="18" charset="0"/>
                <a:cs typeface="Times New Roman" pitchFamily="18" charset="0"/>
              </a:rPr>
              <a:t>«ЖІГЕР, ЖҮРЕК ЖӘНЕ НИЕТ БОЛСА» </a:t>
            </a:r>
          </a:p>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kk-KZ" sz="1600" b="1" i="0" u="none" strike="noStrike" cap="none" normalizeH="0" baseline="0" dirty="0" smtClean="0">
                <a:ln>
                  <a:noFill/>
                </a:ln>
                <a:solidFill>
                  <a:srgbClr val="000066"/>
                </a:solidFill>
                <a:effectLst/>
                <a:latin typeface="Times New Roman" pitchFamily="18" charset="0"/>
                <a:ea typeface="Times New Roman" pitchFamily="18" charset="0"/>
                <a:cs typeface="Times New Roman" pitchFamily="18" charset="0"/>
              </a:rPr>
              <a:t>тақырыбында ашық тәрбие сағатын өткізді.</a:t>
            </a:r>
            <a:endParaRPr kumimoji="0" lang="kk-KZ" sz="1600" b="1" i="0" u="none" strike="noStrike" cap="none" normalizeH="0" baseline="0" dirty="0" smtClean="0">
              <a:ln>
                <a:noFill/>
              </a:ln>
              <a:solidFill>
                <a:srgbClr val="000066"/>
              </a:solidFill>
              <a:effectLst/>
              <a:latin typeface="Times New Roman" pitchFamily="18" charset="0"/>
              <a:cs typeface="Times New Roman" pitchFamily="18" charset="0"/>
            </a:endParaRPr>
          </a:p>
        </p:txBody>
      </p:sp>
      <p:pic>
        <p:nvPicPr>
          <p:cNvPr id="3" name="Picture 2" descr="C:\Users\admin\Desktop\114\Новая папка\DSC_1073.JPG"/>
          <p:cNvPicPr>
            <a:picLocks noChangeAspect="1" noChangeArrowheads="1"/>
          </p:cNvPicPr>
          <p:nvPr/>
        </p:nvPicPr>
        <p:blipFill>
          <a:blip r:embed="rId2" cstate="print">
            <a:lum bright="10000"/>
          </a:blip>
          <a:srcRect l="12974" t="37906" r="18164"/>
          <a:stretch>
            <a:fillRect/>
          </a:stretch>
        </p:blipFill>
        <p:spPr bwMode="auto">
          <a:xfrm>
            <a:off x="4932040" y="3501008"/>
            <a:ext cx="3816424" cy="2664296"/>
          </a:xfrm>
          <a:prstGeom prst="rect">
            <a:avLst/>
          </a:prstGeom>
          <a:ln>
            <a:noFill/>
          </a:ln>
          <a:effectLst>
            <a:outerShdw blurRad="292100" dist="139700" dir="2700000" algn="tl" rotWithShape="0">
              <a:srgbClr val="333333">
                <a:alpha val="65000"/>
              </a:srgbClr>
            </a:outerShdw>
          </a:effectLst>
        </p:spPr>
      </p:pic>
      <p:pic>
        <p:nvPicPr>
          <p:cNvPr id="4" name="Picture 3" descr="C:\Users\admin\Desktop\114\Новая папка\DSC_1065.JPG"/>
          <p:cNvPicPr>
            <a:picLocks noChangeAspect="1" noChangeArrowheads="1"/>
          </p:cNvPicPr>
          <p:nvPr/>
        </p:nvPicPr>
        <p:blipFill>
          <a:blip r:embed="rId3" cstate="print">
            <a:lum bright="10000"/>
          </a:blip>
          <a:srcRect l="7185" t="34258"/>
          <a:stretch>
            <a:fillRect/>
          </a:stretch>
        </p:blipFill>
        <p:spPr bwMode="auto">
          <a:xfrm>
            <a:off x="4355976" y="548680"/>
            <a:ext cx="4392488" cy="2799962"/>
          </a:xfrm>
          <a:prstGeom prst="rect">
            <a:avLst/>
          </a:prstGeom>
          <a:ln>
            <a:noFill/>
          </a:ln>
          <a:effectLst>
            <a:outerShdw blurRad="292100" dist="139700" dir="2700000" algn="tl" rotWithShape="0">
              <a:srgbClr val="333333">
                <a:alpha val="65000"/>
              </a:srgbClr>
            </a:outerShdw>
          </a:effectLst>
        </p:spPr>
      </p:pic>
      <p:pic>
        <p:nvPicPr>
          <p:cNvPr id="5" name="Picture 4" descr="C:\Users\admin\Desktop\114\Новая папка\DSC_0981.JPG"/>
          <p:cNvPicPr>
            <a:picLocks noChangeAspect="1" noChangeArrowheads="1"/>
          </p:cNvPicPr>
          <p:nvPr/>
        </p:nvPicPr>
        <p:blipFill>
          <a:blip r:embed="rId4" cstate="print">
            <a:lum bright="20000"/>
          </a:blip>
          <a:srcRect t="26908"/>
          <a:stretch>
            <a:fillRect/>
          </a:stretch>
        </p:blipFill>
        <p:spPr bwMode="auto">
          <a:xfrm>
            <a:off x="395536" y="548680"/>
            <a:ext cx="3816424" cy="28083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БА\Без названия.png"/>
          <p:cNvPicPr>
            <a:picLocks noGrp="1" noChangeAspect="1" noChangeArrowheads="1"/>
          </p:cNvPicPr>
          <p:nvPr>
            <p:ph idx="1"/>
          </p:nvPr>
        </p:nvPicPr>
        <p:blipFill>
          <a:blip r:embed="rId2" cstate="print"/>
          <a:srcRect/>
          <a:stretch>
            <a:fillRect/>
          </a:stretch>
        </p:blipFill>
        <p:spPr bwMode="auto">
          <a:xfrm>
            <a:off x="3995936" y="0"/>
            <a:ext cx="5148064" cy="6858000"/>
          </a:xfrm>
          <a:prstGeom prst="rect">
            <a:avLst/>
          </a:prstGeom>
          <a:noFill/>
        </p:spPr>
      </p:pic>
      <p:pic>
        <p:nvPicPr>
          <p:cNvPr id="5" name="Picture 2" descr="C:\Users\admin\Desktop\БА\image-16.jpg"/>
          <p:cNvPicPr>
            <a:picLocks noChangeAspect="1" noChangeArrowheads="1"/>
          </p:cNvPicPr>
          <p:nvPr/>
        </p:nvPicPr>
        <p:blipFill>
          <a:blip r:embed="rId3" cstate="print"/>
          <a:srcRect l="62600" t="34600" r="4851" b="33200"/>
          <a:stretch>
            <a:fillRect/>
          </a:stretch>
        </p:blipFill>
        <p:spPr bwMode="auto">
          <a:xfrm>
            <a:off x="179512" y="188640"/>
            <a:ext cx="1183896" cy="1152128"/>
          </a:xfrm>
          <a:prstGeom prst="rect">
            <a:avLst/>
          </a:prstGeom>
          <a:noFill/>
        </p:spPr>
      </p:pic>
      <p:sp>
        <p:nvSpPr>
          <p:cNvPr id="8" name="Прямоугольник 7"/>
          <p:cNvSpPr/>
          <p:nvPr/>
        </p:nvSpPr>
        <p:spPr>
          <a:xfrm>
            <a:off x="0" y="1484784"/>
            <a:ext cx="4067944" cy="261610"/>
          </a:xfrm>
          <a:prstGeom prst="rect">
            <a:avLst/>
          </a:prstGeom>
        </p:spPr>
        <p:txBody>
          <a:bodyPr wrap="square">
            <a:spAutoFit/>
          </a:bodyPr>
          <a:lstStyle/>
          <a:p>
            <a:pPr algn="ctr"/>
            <a:r>
              <a:rPr lang="kk-KZ" sz="1100" b="1" dirty="0" smtClean="0">
                <a:solidFill>
                  <a:srgbClr val="0000CC"/>
                </a:solidFill>
                <a:latin typeface="Times New Roman" pitchFamily="18" charset="0"/>
                <a:ea typeface="Times New Roman" pitchFamily="18" charset="0"/>
                <a:cs typeface="Times New Roman" pitchFamily="18" charset="0"/>
              </a:rPr>
              <a:t> </a:t>
            </a:r>
            <a:endParaRPr lang="ru-RU" sz="1100" b="1" dirty="0">
              <a:solidFill>
                <a:srgbClr val="0000CC"/>
              </a:solidFill>
            </a:endParaRPr>
          </a:p>
        </p:txBody>
      </p:sp>
      <p:pic>
        <p:nvPicPr>
          <p:cNvPr id="12" name="Picture 3"/>
          <p:cNvPicPr>
            <a:picLocks noChangeAspect="1" noChangeArrowheads="1"/>
          </p:cNvPicPr>
          <p:nvPr/>
        </p:nvPicPr>
        <p:blipFill>
          <a:blip r:embed="rId4" cstate="print"/>
          <a:srcRect l="2941" t="19853" r="3020"/>
          <a:stretch>
            <a:fillRect/>
          </a:stretch>
        </p:blipFill>
        <p:spPr bwMode="auto">
          <a:xfrm>
            <a:off x="539552" y="2564904"/>
            <a:ext cx="3168352" cy="3816424"/>
          </a:xfrm>
          <a:prstGeom prst="rect">
            <a:avLst/>
          </a:prstGeom>
          <a:ln>
            <a:noFill/>
          </a:ln>
          <a:effectLst>
            <a:outerShdw blurRad="292100" dist="139700" dir="2700000" algn="tl" rotWithShape="0">
              <a:srgbClr val="333333">
                <a:alpha val="65000"/>
              </a:srgbClr>
            </a:outerShdw>
          </a:effectLst>
        </p:spPr>
      </p:pic>
      <p:pic>
        <p:nvPicPr>
          <p:cNvPr id="13" name="Рисунок 12" descr="C:\Users\admin\Desktop\Елеуова 2020-2021\ИНКЛ ОБУЧ\212фото\2.jpg"/>
          <p:cNvPicPr/>
          <p:nvPr/>
        </p:nvPicPr>
        <p:blipFill>
          <a:blip r:embed="rId5" cstate="print"/>
          <a:srcRect/>
          <a:stretch>
            <a:fillRect/>
          </a:stretch>
        </p:blipFill>
        <p:spPr bwMode="auto">
          <a:xfrm>
            <a:off x="4572000" y="332656"/>
            <a:ext cx="3714776" cy="4239352"/>
          </a:xfrm>
          <a:prstGeom prst="rect">
            <a:avLst/>
          </a:prstGeom>
          <a:ln>
            <a:noFill/>
          </a:ln>
          <a:effectLst>
            <a:outerShdw blurRad="292100" dist="139700" dir="2700000" algn="tl" rotWithShape="0">
              <a:srgbClr val="333333">
                <a:alpha val="65000"/>
              </a:srgbClr>
            </a:outerShdw>
          </a:effectLst>
        </p:spPr>
      </p:pic>
      <p:sp>
        <p:nvSpPr>
          <p:cNvPr id="14" name="Прямоугольник 13"/>
          <p:cNvSpPr/>
          <p:nvPr/>
        </p:nvSpPr>
        <p:spPr>
          <a:xfrm>
            <a:off x="1259632" y="260648"/>
            <a:ext cx="2574032" cy="2062103"/>
          </a:xfrm>
          <a:prstGeom prst="rect">
            <a:avLst/>
          </a:prstGeom>
        </p:spPr>
        <p:txBody>
          <a:bodyPr wrap="square">
            <a:spAutoFit/>
          </a:bodyPr>
          <a:lstStyle/>
          <a:p>
            <a:pPr algn="ctr"/>
            <a:r>
              <a:rPr lang="kk-KZ" dirty="0" smtClean="0">
                <a:latin typeface="Times New Roman" pitchFamily="18" charset="0"/>
                <a:ea typeface="Times New Roman" pitchFamily="18" charset="0"/>
                <a:cs typeface="Times New Roman" pitchFamily="18" charset="0"/>
              </a:rPr>
              <a:t> </a:t>
            </a:r>
            <a:r>
              <a:rPr lang="kk-KZ" sz="1100" b="1" dirty="0" smtClean="0">
                <a:solidFill>
                  <a:srgbClr val="000066"/>
                </a:solidFill>
                <a:latin typeface="Times New Roman" pitchFamily="18" charset="0"/>
                <a:ea typeface="Times New Roman" pitchFamily="18" charset="0"/>
                <a:cs typeface="Times New Roman" pitchFamily="18" charset="0"/>
              </a:rPr>
              <a:t>«Ортопедиялық стоматология» мамандығының білім алушысы Мақсат Саурбаев спорттық жетістіктері мен қоғамдық өмірге белсене қатысқаны үшін Ақтөбе облысының әкімі Б.М.Сапарбаевтың грамотасымен және "Облыстық жастар арасындағы үздік жас спортшы" атағымен, сонымен қатар 100 мың теңге ақшалай сыйақымен марапатталды.</a:t>
            </a:r>
            <a:endParaRPr lang="ru-RU" sz="1100" b="1" dirty="0">
              <a:solidFill>
                <a:srgbClr val="00006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defRPr/>
            </a:pPr>
            <a:r>
              <a:rPr lang="ru-RU" sz="2000" b="1" dirty="0" smtClean="0">
                <a:solidFill>
                  <a:srgbClr val="C00000"/>
                </a:solidFill>
                <a:latin typeface="Times New Roman" pitchFamily="18" charset="0"/>
                <a:cs typeface="Times New Roman" pitchFamily="18" charset="0"/>
              </a:rPr>
              <a:t>ӘР ЖЫЛДЫҢ ҚАРАША АЙЫНДА СТУДЕНТТЕР</a:t>
            </a:r>
            <a:br>
              <a:rPr lang="ru-RU" sz="2000" b="1" dirty="0" smtClean="0">
                <a:solidFill>
                  <a:srgbClr val="C00000"/>
                </a:solidFill>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 "ВЕНА БАЛЫ" ҚАЙЫРЫМДЫЛЫҚ АКЦИЯСЫНА ҚАТЫСАДЫ</a:t>
            </a:r>
            <a:r>
              <a:rPr lang="ru-RU" sz="28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r>
            <a:br>
              <a:rPr lang="ru-RU" sz="28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br>
            <a:endParaRPr lang="ru-RU" sz="2800" dirty="0">
              <a:solidFill>
                <a:srgbClr val="0000CC"/>
              </a:solidFill>
            </a:endParaRPr>
          </a:p>
        </p:txBody>
      </p:sp>
      <p:pic>
        <p:nvPicPr>
          <p:cNvPr id="5" name="Picture 3" descr="C:\Users\admin\Desktop\БА\images.jpg"/>
          <p:cNvPicPr>
            <a:picLocks noChangeAspect="1" noChangeArrowheads="1"/>
          </p:cNvPicPr>
          <p:nvPr/>
        </p:nvPicPr>
        <p:blipFill>
          <a:blip r:embed="rId2" cstate="print"/>
          <a:srcRect/>
          <a:stretch>
            <a:fillRect/>
          </a:stretch>
        </p:blipFill>
        <p:spPr bwMode="auto">
          <a:xfrm>
            <a:off x="3851920" y="4869160"/>
            <a:ext cx="1820990" cy="1512168"/>
          </a:xfrm>
          <a:prstGeom prst="rect">
            <a:avLst/>
          </a:prstGeom>
          <a:noFill/>
        </p:spPr>
      </p:pic>
      <p:pic>
        <p:nvPicPr>
          <p:cNvPr id="8" name="Picture 5"/>
          <p:cNvPicPr>
            <a:picLocks noChangeAspect="1" noChangeArrowheads="1"/>
          </p:cNvPicPr>
          <p:nvPr/>
        </p:nvPicPr>
        <p:blipFill>
          <a:blip r:embed="rId3" cstate="print"/>
          <a:srcRect/>
          <a:stretch>
            <a:fillRect/>
          </a:stretch>
        </p:blipFill>
        <p:spPr bwMode="auto">
          <a:xfrm>
            <a:off x="323528" y="4149080"/>
            <a:ext cx="2736304" cy="2376264"/>
          </a:xfrm>
          <a:prstGeom prst="rect">
            <a:avLst/>
          </a:prstGeom>
          <a:ln>
            <a:noFill/>
          </a:ln>
          <a:effectLst>
            <a:outerShdw blurRad="292100" dist="139700" dir="2700000" algn="tl" rotWithShape="0">
              <a:srgbClr val="333333">
                <a:alpha val="65000"/>
              </a:srgbClr>
            </a:outerShdw>
          </a:effectLst>
        </p:spPr>
      </p:pic>
      <p:pic>
        <p:nvPicPr>
          <p:cNvPr id="9" name="Picture 4"/>
          <p:cNvPicPr>
            <a:picLocks noChangeAspect="1" noChangeArrowheads="1"/>
          </p:cNvPicPr>
          <p:nvPr/>
        </p:nvPicPr>
        <p:blipFill>
          <a:blip r:embed="rId4" cstate="print"/>
          <a:srcRect/>
          <a:stretch>
            <a:fillRect/>
          </a:stretch>
        </p:blipFill>
        <p:spPr bwMode="auto">
          <a:xfrm>
            <a:off x="323528" y="1412776"/>
            <a:ext cx="2736304" cy="2592288"/>
          </a:xfrm>
          <a:prstGeom prst="rect">
            <a:avLst/>
          </a:prstGeom>
          <a:ln>
            <a:noFill/>
          </a:ln>
          <a:effectLst>
            <a:outerShdw blurRad="292100" dist="139700" dir="2700000" algn="tl" rotWithShape="0">
              <a:srgbClr val="333333">
                <a:alpha val="65000"/>
              </a:srgbClr>
            </a:outerShdw>
          </a:effectLst>
        </p:spPr>
      </p:pic>
      <p:pic>
        <p:nvPicPr>
          <p:cNvPr id="10" name="Picture 3"/>
          <p:cNvPicPr>
            <a:picLocks noChangeAspect="1" noChangeArrowheads="1"/>
          </p:cNvPicPr>
          <p:nvPr/>
        </p:nvPicPr>
        <p:blipFill>
          <a:blip r:embed="rId5" cstate="print"/>
          <a:srcRect l="11200" t="8400" r="7601"/>
          <a:stretch>
            <a:fillRect/>
          </a:stretch>
        </p:blipFill>
        <p:spPr bwMode="auto">
          <a:xfrm>
            <a:off x="6300192" y="1412776"/>
            <a:ext cx="2592288" cy="5040560"/>
          </a:xfrm>
          <a:prstGeom prst="rect">
            <a:avLst/>
          </a:prstGeom>
          <a:ln>
            <a:noFill/>
          </a:ln>
          <a:effectLst>
            <a:outerShdw blurRad="292100" dist="139700" dir="2700000" algn="tl" rotWithShape="0">
              <a:srgbClr val="333333">
                <a:alpha val="65000"/>
              </a:srgbClr>
            </a:outerShdw>
          </a:effectLst>
        </p:spPr>
      </p:pic>
      <p:pic>
        <p:nvPicPr>
          <p:cNvPr id="11" name="Picture 2"/>
          <p:cNvPicPr>
            <a:picLocks noChangeAspect="1" noChangeArrowheads="1"/>
          </p:cNvPicPr>
          <p:nvPr/>
        </p:nvPicPr>
        <p:blipFill>
          <a:blip r:embed="rId6" cstate="print"/>
          <a:srcRect t="20346" b="9210"/>
          <a:stretch>
            <a:fillRect/>
          </a:stretch>
        </p:blipFill>
        <p:spPr bwMode="auto">
          <a:xfrm>
            <a:off x="3203848" y="1484784"/>
            <a:ext cx="2952328" cy="29523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57167"/>
            <a:ext cx="7772400" cy="857255"/>
          </a:xfrm>
        </p:spPr>
        <p:txBody>
          <a:bodyPr/>
          <a:lstStyle/>
          <a:p>
            <a:endParaRPr lang="ru-RU" dirty="0"/>
          </a:p>
        </p:txBody>
      </p:sp>
      <p:sp>
        <p:nvSpPr>
          <p:cNvPr id="3" name="Подзаголовок 2"/>
          <p:cNvSpPr>
            <a:spLocks noGrp="1"/>
          </p:cNvSpPr>
          <p:nvPr>
            <p:ph type="subTitle" idx="1"/>
          </p:nvPr>
        </p:nvSpPr>
        <p:spPr>
          <a:xfrm>
            <a:off x="714348" y="1428736"/>
            <a:ext cx="7715304" cy="4210064"/>
          </a:xfrm>
        </p:spPr>
        <p:txBody>
          <a:bodyPr>
            <a:normAutofit fontScale="25000" lnSpcReduction="20000"/>
          </a:bodyPr>
          <a:lstStyle/>
          <a:p>
            <a:pPr algn="just">
              <a:lnSpc>
                <a:spcPct val="120000"/>
              </a:lnSpc>
              <a:spcBef>
                <a:spcPts val="0"/>
              </a:spcBef>
            </a:pPr>
            <a:r>
              <a:rPr lang="ru-RU" sz="5500" dirty="0" smtClean="0">
                <a:solidFill>
                  <a:srgbClr val="0000FF"/>
                </a:solidFill>
                <a:latin typeface="Times New Roman" pitchFamily="18" charset="0"/>
                <a:cs typeface="Times New Roman" pitchFamily="18" charset="0"/>
              </a:rPr>
              <a:t>	</a:t>
            </a:r>
            <a:r>
              <a:rPr lang="ru-RU" sz="6400" dirty="0" err="1" smtClean="0">
                <a:solidFill>
                  <a:srgbClr val="0000FF"/>
                </a:solidFill>
                <a:latin typeface="Times New Roman" pitchFamily="18" charset="0"/>
                <a:cs typeface="Times New Roman" pitchFamily="18" charset="0"/>
              </a:rPr>
              <a:t>Колледжді</a:t>
            </a:r>
            <a:r>
              <a:rPr lang="ru-RU" sz="6400" dirty="0" smtClean="0">
                <a:solidFill>
                  <a:srgbClr val="0000FF"/>
                </a:solidFill>
                <a:latin typeface="Times New Roman" pitchFamily="18" charset="0"/>
                <a:cs typeface="Times New Roman" pitchFamily="18" charset="0"/>
              </a:rPr>
              <a:t> </a:t>
            </a:r>
            <a:r>
              <a:rPr lang="ru-RU" sz="6400" dirty="0" smtClean="0">
                <a:solidFill>
                  <a:srgbClr val="0000FF"/>
                </a:solidFill>
                <a:latin typeface="Times New Roman" pitchFamily="18" charset="0"/>
                <a:cs typeface="Times New Roman" pitchFamily="18" charset="0"/>
              </a:rPr>
              <a:t>б</a:t>
            </a:r>
            <a:r>
              <a:rPr lang="kk-KZ" sz="6400" dirty="0" smtClean="0">
                <a:solidFill>
                  <a:srgbClr val="0000FF"/>
                </a:solidFill>
                <a:latin typeface="Times New Roman" pitchFamily="18" charset="0"/>
                <a:cs typeface="Times New Roman" pitchFamily="18" charset="0"/>
              </a:rPr>
              <a:t>ітірген мүмкіндігі шектеулі жастар арасында дуальды оқыту бағдарлама аясында тұрақты жұмыспен қамтылады. Бүл оқу орнымен серіктестік медициналық мекемелерімен арасындығы қалыптасқан тығыз байланыстың нәтижесі. </a:t>
            </a:r>
            <a:br>
              <a:rPr lang="kk-KZ" sz="6400" dirty="0" smtClean="0">
                <a:solidFill>
                  <a:srgbClr val="0000FF"/>
                </a:solidFill>
                <a:latin typeface="Times New Roman" pitchFamily="18" charset="0"/>
                <a:cs typeface="Times New Roman" pitchFamily="18" charset="0"/>
              </a:rPr>
            </a:br>
            <a:r>
              <a:rPr lang="kk-KZ" sz="6400" dirty="0" smtClean="0">
                <a:solidFill>
                  <a:srgbClr val="0000FF"/>
                </a:solidFill>
                <a:latin typeface="Times New Roman" pitchFamily="18" charset="0"/>
                <a:cs typeface="Times New Roman" pitchFamily="18" charset="0"/>
              </a:rPr>
              <a:t>	Ал студенттердің жылдар бойы өткізген кәсіп орындарының өкілдері ұжымда еңбек еткен өнімділігінің артқанын байқапты</a:t>
            </a:r>
            <a:r>
              <a:rPr lang="kk-KZ" sz="6400" dirty="0" smtClean="0">
                <a:solidFill>
                  <a:srgbClr val="0000FF"/>
                </a:solidFill>
                <a:latin typeface="Times New Roman" pitchFamily="18" charset="0"/>
                <a:cs typeface="Times New Roman" pitchFamily="18" charset="0"/>
              </a:rPr>
              <a:t>. </a:t>
            </a:r>
            <a:r>
              <a:rPr lang="ru-RU" sz="6400" dirty="0" smtClean="0">
                <a:solidFill>
                  <a:srgbClr val="0000FF"/>
                </a:solidFill>
                <a:latin typeface="Times New Roman" pitchFamily="18" charset="0"/>
                <a:cs typeface="Times New Roman" pitchFamily="18" charset="0"/>
              </a:rPr>
              <a:t>"</a:t>
            </a:r>
            <a:r>
              <a:rPr lang="ru-RU" sz="6400" dirty="0" err="1" smtClean="0">
                <a:solidFill>
                  <a:srgbClr val="0000FF"/>
                </a:solidFill>
                <a:latin typeface="Times New Roman" pitchFamily="18" charset="0"/>
                <a:cs typeface="Times New Roman" pitchFamily="18" charset="0"/>
              </a:rPr>
              <a:t>Атамекен</a:t>
            </a:r>
            <a:r>
              <a:rPr lang="ru-RU" sz="6400" dirty="0" smtClean="0">
                <a:solidFill>
                  <a:srgbClr val="0000FF"/>
                </a:solidFill>
                <a:latin typeface="Times New Roman" pitchFamily="18" charset="0"/>
                <a:cs typeface="Times New Roman" pitchFamily="18" charset="0"/>
              </a:rPr>
              <a:t>" </a:t>
            </a:r>
            <a:r>
              <a:rPr lang="ru-RU" sz="6400" dirty="0" err="1" smtClean="0">
                <a:solidFill>
                  <a:srgbClr val="0000FF"/>
                </a:solidFill>
                <a:latin typeface="Times New Roman" pitchFamily="18" charset="0"/>
                <a:cs typeface="Times New Roman" pitchFamily="18" charset="0"/>
              </a:rPr>
              <a:t>Қазақстан Республикасының Ұлттық Кәсіпкерлер Палатасы</a:t>
            </a:r>
            <a:r>
              <a:rPr lang="ru-RU" sz="6400" dirty="0" smtClean="0">
                <a:solidFill>
                  <a:srgbClr val="0000FF"/>
                </a:solidFill>
                <a:latin typeface="Times New Roman" pitchFamily="18" charset="0"/>
                <a:cs typeface="Times New Roman" pitchFamily="18" charset="0"/>
              </a:rPr>
              <a:t> </a:t>
            </a:r>
            <a:r>
              <a:rPr lang="ru-RU" sz="6400" dirty="0" err="1" smtClean="0">
                <a:solidFill>
                  <a:srgbClr val="0000FF"/>
                </a:solidFill>
                <a:latin typeface="Times New Roman" pitchFamily="18" charset="0"/>
                <a:cs typeface="Times New Roman" pitchFamily="18" charset="0"/>
              </a:rPr>
              <a:t>дуальды</a:t>
            </a:r>
            <a:r>
              <a:rPr lang="ru-RU" sz="6400" dirty="0" smtClean="0">
                <a:solidFill>
                  <a:srgbClr val="0000FF"/>
                </a:solidFill>
                <a:latin typeface="Times New Roman" pitchFamily="18" charset="0"/>
                <a:cs typeface="Times New Roman" pitchFamily="18" charset="0"/>
              </a:rPr>
              <a:t> </a:t>
            </a:r>
            <a:r>
              <a:rPr lang="ru-RU" sz="6400" dirty="0" err="1" smtClean="0">
                <a:solidFill>
                  <a:srgbClr val="0000FF"/>
                </a:solidFill>
                <a:latin typeface="Times New Roman" pitchFamily="18" charset="0"/>
                <a:cs typeface="Times New Roman" pitchFamily="18" charset="0"/>
              </a:rPr>
              <a:t>оқыту туралы</a:t>
            </a:r>
            <a:r>
              <a:rPr lang="ru-RU" sz="6400" dirty="0" smtClean="0">
                <a:solidFill>
                  <a:srgbClr val="0000FF"/>
                </a:solidFill>
                <a:latin typeface="Times New Roman" pitchFamily="18" charset="0"/>
                <a:cs typeface="Times New Roman" pitchFamily="18" charset="0"/>
              </a:rPr>
              <a:t> </a:t>
            </a:r>
            <a:r>
              <a:rPr lang="ru-RU" sz="6400" dirty="0" err="1" smtClean="0">
                <a:solidFill>
                  <a:srgbClr val="0000FF"/>
                </a:solidFill>
                <a:latin typeface="Times New Roman" pitchFamily="18" charset="0"/>
                <a:cs typeface="Times New Roman" pitchFamily="18" charset="0"/>
              </a:rPr>
              <a:t>үш жақты шарттарды</a:t>
            </a:r>
            <a:r>
              <a:rPr lang="ru-RU" sz="6400" dirty="0" smtClean="0">
                <a:solidFill>
                  <a:srgbClr val="0000FF"/>
                </a:solidFill>
                <a:latin typeface="Times New Roman" pitchFamily="18" charset="0"/>
                <a:cs typeface="Times New Roman" pitchFamily="18" charset="0"/>
              </a:rPr>
              <a:t> </a:t>
            </a:r>
            <a:r>
              <a:rPr lang="ru-RU" sz="6400" dirty="0" err="1" smtClean="0">
                <a:solidFill>
                  <a:srgbClr val="0000FF"/>
                </a:solidFill>
                <a:latin typeface="Times New Roman" pitchFamily="18" charset="0"/>
                <a:cs typeface="Times New Roman" pitchFamily="18" charset="0"/>
              </a:rPr>
              <a:t>жасасуға жәрдемдеседі, дуальды</a:t>
            </a:r>
            <a:r>
              <a:rPr lang="ru-RU" sz="6400" dirty="0" smtClean="0">
                <a:solidFill>
                  <a:srgbClr val="0000FF"/>
                </a:solidFill>
                <a:latin typeface="Times New Roman" pitchFamily="18" charset="0"/>
                <a:cs typeface="Times New Roman" pitchFamily="18" charset="0"/>
              </a:rPr>
              <a:t> </a:t>
            </a:r>
            <a:r>
              <a:rPr lang="ru-RU" sz="6400" dirty="0" err="1" smtClean="0">
                <a:solidFill>
                  <a:srgbClr val="0000FF"/>
                </a:solidFill>
                <a:latin typeface="Times New Roman" pitchFamily="18" charset="0"/>
                <a:cs typeface="Times New Roman" pitchFamily="18" charset="0"/>
              </a:rPr>
              <a:t>оқытуды пайдалана</a:t>
            </a:r>
            <a:r>
              <a:rPr lang="ru-RU" sz="6400" dirty="0" smtClean="0">
                <a:solidFill>
                  <a:srgbClr val="0000FF"/>
                </a:solidFill>
                <a:latin typeface="Times New Roman" pitchFamily="18" charset="0"/>
                <a:cs typeface="Times New Roman" pitchFamily="18" charset="0"/>
              </a:rPr>
              <a:t> </a:t>
            </a:r>
            <a:r>
              <a:rPr lang="ru-RU" sz="6400" dirty="0" err="1" smtClean="0">
                <a:solidFill>
                  <a:srgbClr val="0000FF"/>
                </a:solidFill>
                <a:latin typeface="Times New Roman" pitchFamily="18" charset="0"/>
                <a:cs typeface="Times New Roman" pitchFamily="18" charset="0"/>
              </a:rPr>
              <a:t>отырып</a:t>
            </a:r>
            <a:r>
              <a:rPr lang="ru-RU" sz="6400" dirty="0" smtClean="0">
                <a:solidFill>
                  <a:srgbClr val="0000FF"/>
                </a:solidFill>
                <a:latin typeface="Times New Roman" pitchFamily="18" charset="0"/>
                <a:cs typeface="Times New Roman" pitchFamily="18" charset="0"/>
              </a:rPr>
              <a:t>, </a:t>
            </a:r>
            <a:r>
              <a:rPr lang="ru-RU" sz="6400" dirty="0" err="1" smtClean="0">
                <a:solidFill>
                  <a:srgbClr val="0000FF"/>
                </a:solidFill>
                <a:latin typeface="Times New Roman" pitchFamily="18" charset="0"/>
                <a:cs typeface="Times New Roman" pitchFamily="18" charset="0"/>
              </a:rPr>
              <a:t>оқу-әдістемелік материалдарды</a:t>
            </a:r>
            <a:r>
              <a:rPr lang="ru-RU" sz="6400" dirty="0" smtClean="0">
                <a:solidFill>
                  <a:srgbClr val="0000FF"/>
                </a:solidFill>
                <a:latin typeface="Times New Roman" pitchFamily="18" charset="0"/>
                <a:cs typeface="Times New Roman" pitchFamily="18" charset="0"/>
              </a:rPr>
              <a:t>, </a:t>
            </a:r>
            <a:r>
              <a:rPr lang="ru-RU" sz="6400" dirty="0" err="1" smtClean="0">
                <a:solidFill>
                  <a:srgbClr val="0000FF"/>
                </a:solidFill>
                <a:latin typeface="Times New Roman" pitchFamily="18" charset="0"/>
                <a:cs typeface="Times New Roman" pitchFamily="18" charset="0"/>
              </a:rPr>
              <a:t>білім</a:t>
            </a:r>
            <a:r>
              <a:rPr lang="ru-RU" sz="6400" dirty="0" smtClean="0">
                <a:solidFill>
                  <a:srgbClr val="0000FF"/>
                </a:solidFill>
                <a:latin typeface="Times New Roman" pitchFamily="18" charset="0"/>
                <a:cs typeface="Times New Roman" pitchFamily="18" charset="0"/>
              </a:rPr>
              <a:t> </a:t>
            </a:r>
            <a:r>
              <a:rPr lang="ru-RU" sz="6400" dirty="0" err="1" smtClean="0">
                <a:solidFill>
                  <a:srgbClr val="0000FF"/>
                </a:solidFill>
                <a:latin typeface="Times New Roman" pitchFamily="18" charset="0"/>
                <a:cs typeface="Times New Roman" pitchFamily="18" charset="0"/>
              </a:rPr>
              <a:t>беретін</a:t>
            </a:r>
            <a:r>
              <a:rPr lang="ru-RU" sz="6400" dirty="0" smtClean="0">
                <a:solidFill>
                  <a:srgbClr val="0000FF"/>
                </a:solidFill>
                <a:latin typeface="Times New Roman" pitchFamily="18" charset="0"/>
                <a:cs typeface="Times New Roman" pitchFamily="18" charset="0"/>
              </a:rPr>
              <a:t> </a:t>
            </a:r>
            <a:r>
              <a:rPr lang="ru-RU" sz="6400" dirty="0" err="1" smtClean="0">
                <a:solidFill>
                  <a:srgbClr val="0000FF"/>
                </a:solidFill>
                <a:latin typeface="Times New Roman" pitchFamily="18" charset="0"/>
                <a:cs typeface="Times New Roman" pitchFamily="18" charset="0"/>
              </a:rPr>
              <a:t>оқу бағдарламалары </a:t>
            </a:r>
            <a:r>
              <a:rPr lang="ru-RU" sz="6400" dirty="0" smtClean="0">
                <a:solidFill>
                  <a:srgbClr val="0000FF"/>
                </a:solidFill>
                <a:latin typeface="Times New Roman" pitchFamily="18" charset="0"/>
                <a:cs typeface="Times New Roman" pitchFamily="18" charset="0"/>
              </a:rPr>
              <a:t>мен </a:t>
            </a:r>
            <a:r>
              <a:rPr lang="ru-RU" sz="6400" dirty="0" err="1" smtClean="0">
                <a:solidFill>
                  <a:srgbClr val="0000FF"/>
                </a:solidFill>
                <a:latin typeface="Times New Roman" pitchFamily="18" charset="0"/>
                <a:cs typeface="Times New Roman" pitchFamily="18" charset="0"/>
              </a:rPr>
              <a:t>жоспарларын</a:t>
            </a:r>
            <a:r>
              <a:rPr lang="ru-RU" sz="6400" dirty="0" smtClean="0">
                <a:solidFill>
                  <a:srgbClr val="0000FF"/>
                </a:solidFill>
                <a:latin typeface="Times New Roman" pitchFamily="18" charset="0"/>
                <a:cs typeface="Times New Roman" pitchFamily="18" charset="0"/>
              </a:rPr>
              <a:t> </a:t>
            </a:r>
            <a:r>
              <a:rPr lang="ru-RU" sz="6400" dirty="0" err="1" smtClean="0">
                <a:solidFill>
                  <a:srgbClr val="0000FF"/>
                </a:solidFill>
                <a:latin typeface="Times New Roman" pitchFamily="18" charset="0"/>
                <a:cs typeface="Times New Roman" pitchFamily="18" charset="0"/>
              </a:rPr>
              <a:t>әзірлеуге қатысады</a:t>
            </a:r>
            <a:r>
              <a:rPr lang="ru-RU" sz="6400" dirty="0" smtClean="0">
                <a:solidFill>
                  <a:srgbClr val="0000FF"/>
                </a:solidFill>
                <a:latin typeface="Times New Roman" pitchFamily="18" charset="0"/>
                <a:cs typeface="Times New Roman" pitchFamily="18" charset="0"/>
              </a:rPr>
              <a:t>, </a:t>
            </a:r>
            <a:r>
              <a:rPr lang="ru-RU" sz="6400" dirty="0" err="1" smtClean="0">
                <a:solidFill>
                  <a:srgbClr val="0000FF"/>
                </a:solidFill>
                <a:latin typeface="Times New Roman" pitchFamily="18" charset="0"/>
                <a:cs typeface="Times New Roman" pitchFamily="18" charset="0"/>
              </a:rPr>
              <a:t>дуальды</a:t>
            </a:r>
            <a:r>
              <a:rPr lang="ru-RU" sz="6400" dirty="0" smtClean="0">
                <a:solidFill>
                  <a:srgbClr val="0000FF"/>
                </a:solidFill>
                <a:latin typeface="Times New Roman" pitchFamily="18" charset="0"/>
                <a:cs typeface="Times New Roman" pitchFamily="18" charset="0"/>
              </a:rPr>
              <a:t> </a:t>
            </a:r>
            <a:r>
              <a:rPr lang="ru-RU" sz="6400" dirty="0" err="1" smtClean="0">
                <a:solidFill>
                  <a:srgbClr val="0000FF"/>
                </a:solidFill>
                <a:latin typeface="Times New Roman" pitchFamily="18" charset="0"/>
                <a:cs typeface="Times New Roman" pitchFamily="18" charset="0"/>
              </a:rPr>
              <a:t>оқыту бойынша</a:t>
            </a:r>
            <a:r>
              <a:rPr lang="ru-RU" sz="6400" dirty="0" smtClean="0">
                <a:solidFill>
                  <a:srgbClr val="0000FF"/>
                </a:solidFill>
                <a:latin typeface="Times New Roman" pitchFamily="18" charset="0"/>
                <a:cs typeface="Times New Roman" pitchFamily="18" charset="0"/>
              </a:rPr>
              <a:t> </a:t>
            </a:r>
            <a:r>
              <a:rPr lang="ru-RU" sz="6400" dirty="0" err="1" smtClean="0">
                <a:solidFill>
                  <a:srgbClr val="0000FF"/>
                </a:solidFill>
                <a:latin typeface="Times New Roman" pitchFamily="18" charset="0"/>
                <a:cs typeface="Times New Roman" pitchFamily="18" charset="0"/>
              </a:rPr>
              <a:t>оқыған бітірушілерді</a:t>
            </a:r>
            <a:r>
              <a:rPr lang="ru-RU" sz="6400" dirty="0" smtClean="0">
                <a:solidFill>
                  <a:srgbClr val="0000FF"/>
                </a:solidFill>
                <a:latin typeface="Times New Roman" pitchFamily="18" charset="0"/>
                <a:cs typeface="Times New Roman" pitchFamily="18" charset="0"/>
              </a:rPr>
              <a:t> </a:t>
            </a:r>
            <a:r>
              <a:rPr lang="ru-RU" sz="6400" dirty="0" err="1" smtClean="0">
                <a:solidFill>
                  <a:srgbClr val="0000FF"/>
                </a:solidFill>
                <a:latin typeface="Times New Roman" pitchFamily="18" charset="0"/>
                <a:cs typeface="Times New Roman" pitchFamily="18" charset="0"/>
              </a:rPr>
              <a:t>жұмысқа орналастыруға жәрдемдесу жөніндегі іс-шараларды</a:t>
            </a:r>
            <a:r>
              <a:rPr lang="ru-RU" sz="6400" dirty="0" smtClean="0">
                <a:solidFill>
                  <a:srgbClr val="0000FF"/>
                </a:solidFill>
                <a:latin typeface="Times New Roman" pitchFamily="18" charset="0"/>
                <a:cs typeface="Times New Roman" pitchFamily="18" charset="0"/>
              </a:rPr>
              <a:t> </a:t>
            </a:r>
            <a:r>
              <a:rPr lang="ru-RU" sz="6400" dirty="0" err="1" smtClean="0">
                <a:solidFill>
                  <a:srgbClr val="0000FF"/>
                </a:solidFill>
                <a:latin typeface="Times New Roman" pitchFamily="18" charset="0"/>
                <a:cs typeface="Times New Roman" pitchFamily="18" charset="0"/>
              </a:rPr>
              <a:t>әзірлейді және іске</a:t>
            </a:r>
            <a:r>
              <a:rPr lang="ru-RU" sz="6400" dirty="0" smtClean="0">
                <a:solidFill>
                  <a:srgbClr val="0000FF"/>
                </a:solidFill>
                <a:latin typeface="Times New Roman" pitchFamily="18" charset="0"/>
                <a:cs typeface="Times New Roman" pitchFamily="18" charset="0"/>
              </a:rPr>
              <a:t> </a:t>
            </a:r>
            <a:r>
              <a:rPr lang="ru-RU" sz="6400" dirty="0" err="1" smtClean="0">
                <a:solidFill>
                  <a:srgbClr val="0000FF"/>
                </a:solidFill>
                <a:latin typeface="Times New Roman" pitchFamily="18" charset="0"/>
                <a:cs typeface="Times New Roman" pitchFamily="18" charset="0"/>
              </a:rPr>
              <a:t>асырады</a:t>
            </a:r>
            <a:r>
              <a:rPr lang="ru-RU" sz="6400" dirty="0" smtClean="0">
                <a:solidFill>
                  <a:srgbClr val="0000FF"/>
                </a:solidFill>
                <a:latin typeface="Times New Roman" pitchFamily="18" charset="0"/>
                <a:cs typeface="Times New Roman" pitchFamily="18" charset="0"/>
              </a:rPr>
              <a:t>. </a:t>
            </a:r>
            <a:r>
              <a:rPr lang="kk-KZ" sz="6400" dirty="0" smtClean="0">
                <a:solidFill>
                  <a:srgbClr val="0000FF"/>
                </a:solidFill>
                <a:latin typeface="Times New Roman" pitchFamily="18" charset="0"/>
                <a:cs typeface="Times New Roman" pitchFamily="18" charset="0"/>
              </a:rPr>
              <a:t>Бүгінгі </a:t>
            </a:r>
            <a:r>
              <a:rPr lang="kk-KZ" sz="6400" dirty="0" smtClean="0">
                <a:solidFill>
                  <a:srgbClr val="0000FF"/>
                </a:solidFill>
                <a:latin typeface="Times New Roman" pitchFamily="18" charset="0"/>
                <a:cs typeface="Times New Roman" pitchFamily="18" charset="0"/>
              </a:rPr>
              <a:t>күнде колледжді бітірген мамандар  білімдерін медициналық мекемелерде шындап жатыр. </a:t>
            </a:r>
            <a:r>
              <a:rPr lang="kk-KZ" sz="6400" dirty="0" smtClean="0">
                <a:solidFill>
                  <a:srgbClr val="FF0000"/>
                </a:solidFill>
                <a:latin typeface="Times New Roman" pitchFamily="18" charset="0"/>
                <a:cs typeface="Times New Roman" pitchFamily="18" charset="0"/>
              </a:rPr>
              <a:t>Ссылка ВИДЕО</a:t>
            </a:r>
            <a:endParaRPr lang="ru-RU" sz="6400" dirty="0">
              <a:solidFill>
                <a:srgbClr val="FF0000"/>
              </a:solidFill>
            </a:endParaRPr>
          </a:p>
        </p:txBody>
      </p:sp>
      <p:pic>
        <p:nvPicPr>
          <p:cNvPr id="4" name="Picture 2" descr="C:\Users\admin\Desktop\БА\Без названия.png"/>
          <p:cNvPicPr>
            <a:picLocks noGrp="1" noChangeAspect="1" noChangeArrowheads="1"/>
          </p:cNvPicPr>
          <p:nvPr>
            <p:ph idx="1"/>
          </p:nvPr>
        </p:nvPicPr>
        <p:blipFill>
          <a:blip r:embed="rId2" cstate="print"/>
          <a:srcRect l="46078" r="4902"/>
          <a:stretch>
            <a:fillRect/>
          </a:stretch>
        </p:blipFill>
        <p:spPr bwMode="auto">
          <a:xfrm>
            <a:off x="0" y="0"/>
            <a:ext cx="1368152" cy="685800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2665</TotalTime>
  <Words>213</Words>
  <Application>Microsoft Office PowerPoint</Application>
  <PresentationFormat>Экран (4:3)</PresentationFormat>
  <Paragraphs>31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Слайд 2</vt:lpstr>
      <vt:lpstr>Слайд 3</vt:lpstr>
      <vt:lpstr>Слайд 4</vt:lpstr>
      <vt:lpstr>Слайд 5</vt:lpstr>
      <vt:lpstr>Слайд 6</vt:lpstr>
      <vt:lpstr>Слайд 7</vt:lpstr>
      <vt:lpstr>ӘР ЖЫЛДЫҢ ҚАРАША АЙЫНДА СТУДЕНТТЕР  "ВЕНА БАЛЫ" ҚАЙЫРЫМДЫЛЫҚ АКЦИЯСЫНА ҚАТЫСАДЫ </vt:lpstr>
      <vt:lpstr>Слайд 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True Or False</dc:title>
  <dc:creator>Сабина</dc:creator>
  <cp:lastModifiedBy>admin</cp:lastModifiedBy>
  <cp:revision>331</cp:revision>
  <dcterms:created xsi:type="dcterms:W3CDTF">2016-10-08T18:39:49Z</dcterms:created>
  <dcterms:modified xsi:type="dcterms:W3CDTF">2021-11-11T13:42:05Z</dcterms:modified>
</cp:coreProperties>
</file>